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3"/>
  </p:sldMasterIdLst>
  <p:notesMasterIdLst>
    <p:notesMasterId r:id="rId19"/>
  </p:notesMasterIdLst>
  <p:sldIdLst>
    <p:sldId id="256" r:id="rId4"/>
    <p:sldId id="261" r:id="rId5"/>
    <p:sldId id="273" r:id="rId6"/>
    <p:sldId id="257" r:id="rId7"/>
    <p:sldId id="266" r:id="rId8"/>
    <p:sldId id="259" r:id="rId9"/>
    <p:sldId id="271" r:id="rId10"/>
    <p:sldId id="260" r:id="rId11"/>
    <p:sldId id="286" r:id="rId12"/>
    <p:sldId id="280" r:id="rId13"/>
    <p:sldId id="281" r:id="rId14"/>
    <p:sldId id="282" r:id="rId15"/>
    <p:sldId id="283" r:id="rId16"/>
    <p:sldId id="284" r:id="rId17"/>
    <p:sldId id="28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160EA64-D806-43AC-9DF2-F8C432F32B4C}"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제목 및 내용">
  <p:cSld name="제목 및 내용">
    <p:spTree>
      <p:nvGrpSpPr>
        <p:cNvPr id="1" name="Shape 15"/>
        <p:cNvGrpSpPr/>
        <p:nvPr/>
      </p:nvGrpSpPr>
      <p:grpSpPr>
        <a:xfrm>
          <a:off x="0" y="0"/>
          <a:ext cx="0" cy="0"/>
          <a:chOff x="0" y="0"/>
          <a:chExt cx="0" cy="0"/>
        </a:xfrm>
      </p:grpSpPr>
      <p:pic>
        <p:nvPicPr>
          <p:cNvPr id="16" name="Google Shape;16;p2" descr="D:\아초_C\ah\템플릿작업\템플릿_24\01.jpg"/>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17" name="Google Shape;17;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L="0" lvl="1"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L="0" lvl="2"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L="0" lvl="3"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L="0" lvl="4"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L="0" lvl="5"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L="0" lvl="6"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L="0" lvl="7"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L="0" lvl="8"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사용자 지정 레이아웃">
  <p:cSld name="2_사용자 지정 레이아웃">
    <p:spTree>
      <p:nvGrpSpPr>
        <p:cNvPr id="1" name="Shape 20"/>
        <p:cNvGrpSpPr/>
        <p:nvPr/>
      </p:nvGrpSpPr>
      <p:grpSpPr>
        <a:xfrm>
          <a:off x="0" y="0"/>
          <a:ext cx="0" cy="0"/>
          <a:chOff x="0" y="0"/>
          <a:chExt cx="0" cy="0"/>
        </a:xfrm>
      </p:grpSpPr>
      <p:pic>
        <p:nvPicPr>
          <p:cNvPr id="21" name="Google Shape;21;p3" descr="D:\아초_C\ah\템플릿작업\템플릿_24\02.jpg"/>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22" name="Google Shape;2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L="0" lvl="1"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L="0" lvl="2"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L="0" lvl="3"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L="0" lvl="4"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L="0" lvl="5"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L="0" lvl="6"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L="0" lvl="7"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L="0" lvl="8"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제목 슬라이드">
  <p:cSld name="제목 슬라이드">
    <p:spTree>
      <p:nvGrpSpPr>
        <p:cNvPr id="1" name="Shape 25"/>
        <p:cNvGrpSpPr/>
        <p:nvPr/>
      </p:nvGrpSpPr>
      <p:grpSpPr>
        <a:xfrm>
          <a:off x="0" y="0"/>
          <a:ext cx="0" cy="0"/>
          <a:chOff x="0" y="0"/>
          <a:chExt cx="0" cy="0"/>
        </a:xfrm>
      </p:grpSpPr>
      <p:pic>
        <p:nvPicPr>
          <p:cNvPr id="26" name="Google Shape;26;p4" descr="D:\아초_C\ah\템플릿작업\템플릿_24\png\11.png"/>
          <p:cNvPicPr preferRelativeResize="0"/>
          <p:nvPr/>
        </p:nvPicPr>
        <p:blipFill rotWithShape="1">
          <a:blip r:embed="rId2"/>
          <a:srcRect/>
          <a:stretch>
            <a:fillRect/>
          </a:stretch>
        </p:blipFill>
        <p:spPr>
          <a:xfrm>
            <a:off x="8978900" y="0"/>
            <a:ext cx="3213100" cy="944563"/>
          </a:xfrm>
          <a:prstGeom prst="rect">
            <a:avLst/>
          </a:prstGeom>
          <a:noFill/>
          <a:ln>
            <a:noFill/>
          </a:ln>
        </p:spPr>
      </p:pic>
      <p:sp>
        <p:nvSpPr>
          <p:cNvPr id="27" name="Google Shape;27;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L="0" lvl="1"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L="0" lvl="2"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L="0" lvl="3"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L="0" lvl="4"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L="0" lvl="5"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L="0" lvl="6"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L="0" lvl="7"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L="0" lvl="8"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사용자 지정 레이아웃">
  <p:cSld name="사용자 지정 레이아웃">
    <p:spTree>
      <p:nvGrpSpPr>
        <p:cNvPr id="1" name="Shape 30"/>
        <p:cNvGrpSpPr/>
        <p:nvPr/>
      </p:nvGrpSpPr>
      <p:grpSpPr>
        <a:xfrm>
          <a:off x="0" y="0"/>
          <a:ext cx="0" cy="0"/>
          <a:chOff x="0" y="0"/>
          <a:chExt cx="0" cy="0"/>
        </a:xfrm>
      </p:grpSpPr>
      <p:pic>
        <p:nvPicPr>
          <p:cNvPr id="31" name="Google Shape;31;p5" descr="D:\아초_C\ah\템플릿작업\템플릿_24\png\02.png"/>
          <p:cNvPicPr preferRelativeResize="0"/>
          <p:nvPr/>
        </p:nvPicPr>
        <p:blipFill rotWithShape="1">
          <a:blip r:embed="rId2"/>
          <a:srcRect/>
          <a:stretch>
            <a:fillRect/>
          </a:stretch>
        </p:blipFill>
        <p:spPr>
          <a:xfrm>
            <a:off x="8257117" y="5949950"/>
            <a:ext cx="889000" cy="828675"/>
          </a:xfrm>
          <a:prstGeom prst="rect">
            <a:avLst/>
          </a:prstGeom>
          <a:noFill/>
          <a:ln>
            <a:noFill/>
          </a:ln>
        </p:spPr>
      </p:pic>
      <p:pic>
        <p:nvPicPr>
          <p:cNvPr id="32" name="Google Shape;32;p5" descr="D:\아초_C\ah\템플릿작업\템플릿_24\png\01.png"/>
          <p:cNvPicPr preferRelativeResize="0"/>
          <p:nvPr/>
        </p:nvPicPr>
        <p:blipFill rotWithShape="1">
          <a:blip r:embed="rId3"/>
          <a:srcRect l="16325" t="69824" r="9525"/>
          <a:stretch>
            <a:fillRect/>
          </a:stretch>
        </p:blipFill>
        <p:spPr>
          <a:xfrm>
            <a:off x="8847667" y="6057900"/>
            <a:ext cx="3344333" cy="765175"/>
          </a:xfrm>
          <a:prstGeom prst="rect">
            <a:avLst/>
          </a:prstGeom>
          <a:noFill/>
          <a:ln>
            <a:noFill/>
          </a:ln>
        </p:spPr>
      </p:pic>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L="0" lvl="1"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L="0" lvl="2"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L="0" lvl="3"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L="0" lvl="4"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L="0" lvl="5"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L="0" lvl="6"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L="0" lvl="7"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L="0" lvl="8" indent="0" algn="r">
              <a:spcBef>
                <a:spcPts val="0"/>
              </a:spcBef>
              <a:buClr>
                <a:srgbClr val="888888"/>
              </a:buClr>
              <a:buSzPts val="1200"/>
              <a:buFont typeface="Malgun Gothic" panose="020B0503020000020004" charset="-127"/>
              <a:buNone/>
              <a:defRPr>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matchingName="Title Slide">
  <p:cSld name="Title Slide">
    <p:spTree>
      <p:nvGrpSpPr>
        <p:cNvPr id="1" name="Shape 36"/>
        <p:cNvGrpSpPr/>
        <p:nvPr/>
      </p:nvGrpSpPr>
      <p:grpSpPr>
        <a:xfrm>
          <a:off x="0" y="0"/>
          <a:ext cx="0" cy="0"/>
          <a:chOff x="0" y="0"/>
          <a:chExt cx="0" cy="0"/>
        </a:xfrm>
      </p:grpSpPr>
      <p:sp>
        <p:nvSpPr>
          <p:cNvPr id="37" name="Google Shape;37;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9" name="Google Shape;3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matchingName="Title and Content">
  <p:cSld name="Title and Conten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matchingName="Section Header">
  <p:cSld name="Section Header">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matchingName="Two Content">
  <p:cSld name="Two Conten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7" name="Google Shape;5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matchingName="Comparison">
  <p:cSld name="Comparison">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64" name="Google Shape;6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65" name="Google Shape;6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66" name="Google Shape;6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67" name="Google Shape;6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matchingName="Title Only">
  <p:cSld name="Title Only">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75"/>
        <p:cNvGrpSpPr/>
        <p:nvPr/>
      </p:nvGrpSpPr>
      <p:grpSpPr>
        <a:xfrm>
          <a:off x="0" y="0"/>
          <a:ext cx="0" cy="0"/>
          <a:chOff x="0" y="0"/>
          <a:chExt cx="0" cy="0"/>
        </a:xfrm>
      </p:grpSpPr>
      <p:sp>
        <p:nvSpPr>
          <p:cNvPr id="76" name="Google Shape;7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matchingName="Content with Caption">
  <p:cSld name="Content with Caption">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82" name="Google Shape;82;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83" name="Google Shape;8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matchingName="Picture with Caption">
  <p:cSld name="Picture with Caption">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4"/>
          <p:cNvSpPr>
            <a:spLocks noGrp="1"/>
          </p:cNvSpPr>
          <p:nvPr>
            <p:ph type="pic" idx="2"/>
          </p:nvPr>
        </p:nvSpPr>
        <p:spPr>
          <a:xfrm>
            <a:off x="5183188" y="987425"/>
            <a:ext cx="6172200" cy="4873625"/>
          </a:xfrm>
          <a:prstGeom prst="rect">
            <a:avLst/>
          </a:prstGeom>
          <a:noFill/>
          <a:ln>
            <a:noFill/>
          </a:ln>
        </p:spPr>
      </p:sp>
      <p:sp>
        <p:nvSpPr>
          <p:cNvPr id="89" name="Google Shape;89;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90" name="Google Shape;9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matchingName="Title and Vertical Text">
  <p:cSld name="Title and Vertical Text">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96" name="Google Shape;9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 Title and Text">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02" name="Google Shape;10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p:txBody>
      </p:sp>
      <p:sp>
        <p:nvSpPr>
          <p:cNvPr id="5" name="Footer Placeholder 4"/>
          <p:cNvSpPr>
            <a:spLocks noGrp="1"/>
          </p:cNvSpPr>
          <p:nvPr>
            <p:ph type="ftr" sz="quarter" idx="11"/>
          </p:nvPr>
        </p:nvSpPr>
        <p:spPr/>
        <p:txBody>
          <a:bodyPr/>
          <a:lstStyle/>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7" name="Date Placeholder 6"/>
          <p:cNvSpPr>
            <a:spLocks noGrp="1"/>
          </p:cNvSpPr>
          <p:nvPr>
            <p:ph type="dt" sz="half" idx="10"/>
          </p:nvPr>
        </p:nvSpPr>
        <p:spPr/>
        <p:txBody>
          <a:bodyPr/>
          <a:lstStyle/>
          <a:p>
            <a:fld id="{1160EA64-D806-43AC-9DF2-F8C432F32B4C}"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7" name="Date Placeholder 6"/>
          <p:cNvSpPr>
            <a:spLocks noGrp="1"/>
          </p:cNvSpPr>
          <p:nvPr>
            <p:ph type="dt" sz="half" idx="10"/>
          </p:nvPr>
        </p:nvSpPr>
        <p:spPr/>
        <p:txBody>
          <a:bodyPr/>
          <a:lstStyle/>
          <a:p>
            <a:fld id="{4F7D4976-E339-4826-83B7-FBD03F55ECF8}"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1160EA64-D806-43AC-9DF2-F8C432F32B4C}" type="datetimeFigureOut">
              <a:rPr lang="en-US" dirty="0"/>
            </a:fld>
            <a:endParaRPr lang="en-US" dirty="0"/>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1160EA64-D806-43AC-9DF2-F8C432F32B4C}" type="datetimeFigureOut">
              <a:rPr lang="en-US" dirty="0"/>
            </a:fld>
            <a:endParaRPr lang="en-US" dirty="0"/>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28.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318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63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 y="0"/>
            <a:ext cx="12258675" cy="6858000"/>
          </a:xfrm>
          <a:prstGeom prst="rect">
            <a:avLst/>
          </a:prstGeom>
        </p:spPr>
      </p:pic>
      <p:sp>
        <p:nvSpPr>
          <p:cNvPr id="2" name="Title 1"/>
          <p:cNvSpPr>
            <a:spLocks noGrp="1"/>
          </p:cNvSpPr>
          <p:nvPr>
            <p:ph type="ctrTitle"/>
          </p:nvPr>
        </p:nvSpPr>
        <p:spPr/>
        <p:txBody>
          <a:bodyPr/>
          <a:lstStyle/>
          <a:p>
            <a:r>
              <a:rPr lang="en-US" dirty="0"/>
              <a:t>Nationalism and Brexit</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531495" y="969645"/>
            <a:ext cx="10667365" cy="39071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754380" y="1094105"/>
            <a:ext cx="10762615" cy="39020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660400" y="775970"/>
            <a:ext cx="11304270" cy="41668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1899285" y="332740"/>
            <a:ext cx="9391015" cy="5887085"/>
          </a:xfrm>
          <a:prstGeom prst="rect">
            <a:avLst/>
          </a:prstGeom>
        </p:spPr>
      </p:pic>
      <p:sp>
        <p:nvSpPr>
          <p:cNvPr id="5" name="Oval 4"/>
          <p:cNvSpPr/>
          <p:nvPr/>
        </p:nvSpPr>
        <p:spPr>
          <a:xfrm>
            <a:off x="3545840" y="4536440"/>
            <a:ext cx="1352550" cy="95885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Oval 6"/>
          <p:cNvSpPr/>
          <p:nvPr/>
        </p:nvSpPr>
        <p:spPr>
          <a:xfrm>
            <a:off x="7953375" y="1750060"/>
            <a:ext cx="1447165" cy="98996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Oval 7"/>
          <p:cNvSpPr/>
          <p:nvPr/>
        </p:nvSpPr>
        <p:spPr>
          <a:xfrm>
            <a:off x="10109835" y="1675765"/>
            <a:ext cx="1352550" cy="95885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136521" y="155067"/>
            <a:ext cx="7729728" cy="1188720"/>
          </a:xfrm>
        </p:spPr>
        <p:txBody>
          <a:bodyPr/>
          <a:p>
            <a:r>
              <a:rPr lang="en-US"/>
              <a:t>Brexit Now</a:t>
            </a:r>
            <a:br>
              <a:rPr lang="en-US"/>
            </a:br>
            <a:r>
              <a:rPr lang="en-US" sz="2000"/>
              <a:t>What do UK Netizens say?</a:t>
            </a:r>
            <a:endParaRPr lang="en-US" sz="2000"/>
          </a:p>
        </p:txBody>
      </p:sp>
      <p:sp>
        <p:nvSpPr>
          <p:cNvPr id="3" name="Content Placeholder 2"/>
          <p:cNvSpPr>
            <a:spLocks noGrp="1"/>
          </p:cNvSpPr>
          <p:nvPr>
            <p:ph idx="1"/>
          </p:nvPr>
        </p:nvSpPr>
        <p:spPr>
          <a:xfrm>
            <a:off x="664210" y="1576070"/>
            <a:ext cx="10631805" cy="4740910"/>
          </a:xfrm>
        </p:spPr>
        <p:txBody>
          <a:bodyPr/>
          <a:p>
            <a:pPr marL="0" indent="0">
              <a:buNone/>
            </a:pPr>
            <a:r>
              <a:rPr lang="en-US" sz="3200"/>
              <a:t>Search the web and see what you can find about public opinions about how people feel about Brexit today. </a:t>
            </a:r>
            <a:endParaRPr lang="en-US" sz="3200"/>
          </a:p>
          <a:p>
            <a:pPr marL="514350" indent="-514350">
              <a:buAutoNum type="arabicPeriod"/>
            </a:pPr>
            <a:r>
              <a:rPr lang="en-US" sz="3200"/>
              <a:t>Is there a common theme about what people are saying?</a:t>
            </a:r>
            <a:endParaRPr lang="en-US" sz="3200"/>
          </a:p>
          <a:p>
            <a:pPr marL="514350" indent="-514350">
              <a:buAutoNum type="arabicPeriod"/>
            </a:pPr>
            <a:r>
              <a:rPr lang="en-US" sz="3200"/>
              <a:t>Is there a generational divide? (search: teens, middle age and elderly populations)</a:t>
            </a:r>
            <a:endParaRPr lang="en-US" sz="3200"/>
          </a:p>
          <a:p>
            <a:pPr marL="514350" indent="-514350">
              <a:buAutoNum type="arabicPeriod"/>
            </a:pPr>
            <a:r>
              <a:rPr lang="en-US" sz="3200"/>
              <a:t>Is there a difference in opinion between Britain, Scotland, Wales and Northern Ireland? </a:t>
            </a:r>
            <a:endParaRPr lang="en-US" sz="3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 name="Google Shape;159;p23"/>
          <p:cNvSpPr/>
          <p:nvPr/>
        </p:nvSpPr>
        <p:spPr>
          <a:xfrm>
            <a:off x="875030" y="0"/>
            <a:ext cx="7126605" cy="1326515"/>
          </a:xfrm>
          <a:prstGeom prst="rect">
            <a:avLst/>
          </a:prstGeom>
          <a:noFill/>
          <a:ln>
            <a:noFill/>
          </a:ln>
        </p:spPr>
        <p:txBody>
          <a:bodyPr spcFirstLastPara="1" wrap="square" lIns="91425" tIns="45700" rIns="91425" bIns="45700" anchor="t" anchorCtr="0">
            <a:noAutofit/>
          </a:bodyPr>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5400" b="0" i="0" u="none" strike="noStrike" kern="0" cap="none" spc="0" normalizeH="0" baseline="0" noProof="0" dirty="0">
                <a:ln>
                  <a:noFill/>
                </a:ln>
                <a:solidFill>
                  <a:srgbClr val="000000"/>
                </a:solidFill>
                <a:effectLst/>
                <a:uLnTx/>
                <a:uFillTx/>
                <a:latin typeface="Arial Black" panose="020B0A04020102020204"/>
                <a:ea typeface="Arial Black" panose="020B0A04020102020204"/>
                <a:cs typeface="Arial Black" panose="020B0A04020102020204"/>
                <a:sym typeface="Arial Black" panose="020B0A04020102020204"/>
              </a:rPr>
              <a:t>Sharing the Planet</a:t>
            </a:r>
            <a:endParaRPr kumimoji="0" lang="en-US" sz="5400" b="0" i="0" u="none" strike="noStrike" kern="0" cap="none" spc="0" normalizeH="0" baseline="0" noProof="0" dirty="0">
              <a:ln>
                <a:noFill/>
              </a:ln>
              <a:solidFill>
                <a:srgbClr val="000000"/>
              </a:solidFill>
              <a:effectLst/>
              <a:uLnTx/>
              <a:uFillTx/>
              <a:latin typeface="Arial Black" panose="020B0A04020102020204"/>
              <a:ea typeface="Arial Black" panose="020B0A04020102020204"/>
              <a:cs typeface="Arial Black" panose="020B0A04020102020204"/>
              <a:sym typeface="Arial Black" panose="020B0A040201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2000" b="0" i="0" u="none" strike="noStrike" kern="0" cap="none" spc="0" normalizeH="0" baseline="0" noProof="0" dirty="0">
                <a:ln>
                  <a:noFill/>
                </a:ln>
                <a:solidFill>
                  <a:srgbClr val="000000"/>
                </a:solidFill>
                <a:effectLst/>
                <a:uLnTx/>
                <a:uFillTx/>
                <a:latin typeface="Arial Black" panose="020B0A04020102020204"/>
                <a:ea typeface="Arial Black" panose="020B0A04020102020204"/>
                <a:cs typeface="Arial Black" panose="020B0A04020102020204"/>
                <a:sym typeface="Arial Black" panose="020B0A04020102020204"/>
              </a:rPr>
              <a:t>IO Theme Questions</a:t>
            </a:r>
            <a:r>
              <a:rPr kumimoji="0" lang="en-US" sz="5400" b="0" i="0" u="none" strike="noStrike" kern="0" cap="none" spc="0" normalizeH="0" baseline="0" noProof="0" dirty="0">
                <a:ln>
                  <a:noFill/>
                </a:ln>
                <a:solidFill>
                  <a:srgbClr val="000000"/>
                </a:solidFill>
                <a:effectLst/>
                <a:uLnTx/>
                <a:uFillTx/>
                <a:latin typeface="Arial Black" panose="020B0A04020102020204"/>
                <a:ea typeface="Arial Black" panose="020B0A04020102020204"/>
                <a:cs typeface="Arial Black" panose="020B0A04020102020204"/>
                <a:sym typeface="Arial Black" panose="020B0A04020102020204"/>
              </a:rPr>
              <a:t> </a:t>
            </a:r>
            <a:endParaRPr kumimoji="0" sz="3200" b="0" i="0" u="none" strike="noStrike" kern="0" cap="none" spc="0" normalizeH="0" baseline="0" noProof="0" dirty="0">
              <a:ln>
                <a:noFill/>
              </a:ln>
              <a:solidFill>
                <a:srgbClr val="000000"/>
              </a:solidFill>
              <a:effectLst/>
              <a:uLnTx/>
              <a:uFillTx/>
              <a:latin typeface="Arial Black" panose="020B0A04020102020204"/>
              <a:ea typeface="Arial Black" panose="020B0A04020102020204"/>
              <a:cs typeface="Arial Black" panose="020B0A04020102020204"/>
              <a:sym typeface="Arial Black" panose="020B0A04020102020204"/>
            </a:endParaRPr>
          </a:p>
        </p:txBody>
      </p:sp>
      <p:sp>
        <p:nvSpPr>
          <p:cNvPr id="2" name="Text Box 1"/>
          <p:cNvSpPr txBox="1"/>
          <p:nvPr/>
        </p:nvSpPr>
        <p:spPr>
          <a:xfrm>
            <a:off x="725805" y="1763395"/>
            <a:ext cx="10977880" cy="2348865"/>
          </a:xfrm>
          <a:prstGeom prst="rect">
            <a:avLst/>
          </a:prstGeom>
          <a:noFill/>
        </p:spPr>
        <p:txBody>
          <a:bodyPr wrap="square" rtlCol="0">
            <a:noAutofit/>
          </a:bodyPr>
          <a:p>
            <a:pPr marL="514350" indent="-514350">
              <a:buAutoNum type="arabicPeriod"/>
            </a:pPr>
            <a:r>
              <a:rPr lang="en-US" altLang="en-US" sz="3200"/>
              <a:t>How has nationalism shaped your country's history?</a:t>
            </a:r>
            <a:endParaRPr lang="en-US" altLang="en-US" sz="3200"/>
          </a:p>
          <a:p>
            <a:pPr marL="514350" indent="-514350">
              <a:buAutoNum type="arabicPeriod"/>
            </a:pPr>
            <a:r>
              <a:rPr lang="en-US" altLang="en-US" sz="3200"/>
              <a:t>Can nationalism exist without excluding others?</a:t>
            </a:r>
            <a:endParaRPr lang="en-US" altLang="en-US" sz="3200"/>
          </a:p>
          <a:p>
            <a:pPr marL="514350" indent="-514350">
              <a:buAutoNum type="arabicPeriod"/>
            </a:pPr>
            <a:r>
              <a:rPr lang="en-US" altLang="en-US" sz="3200"/>
              <a:t>Are modern nationalist movements more positive or negative?</a:t>
            </a:r>
            <a:endParaRPr lang="en-US" altLang="en-US" sz="3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449" y="291203"/>
            <a:ext cx="4494998" cy="1134640"/>
          </a:xfrm>
        </p:spPr>
        <p:txBody>
          <a:bodyPr/>
          <a:lstStyle/>
          <a:p>
            <a:r>
              <a:rPr lang="en-US" dirty="0"/>
              <a:t>Today’s Class</a:t>
            </a:r>
            <a:endParaRPr lang="en-US" dirty="0"/>
          </a:p>
        </p:txBody>
      </p:sp>
      <p:pic>
        <p:nvPicPr>
          <p:cNvPr id="6" name="Picture Placeholder 5"/>
          <p:cNvPicPr>
            <a:picLocks noGrp="1" noChangeAspect="1"/>
          </p:cNvPicPr>
          <p:nvPr>
            <p:ph type="pic" idx="1"/>
          </p:nvPr>
        </p:nvPicPr>
        <p:blipFill>
          <a:blip r:embed="rId1"/>
          <a:srcRect l="16632" r="16632"/>
          <a:stretch>
            <a:fillRect/>
          </a:stretch>
        </p:blipFill>
        <p:spPr/>
      </p:pic>
      <p:sp>
        <p:nvSpPr>
          <p:cNvPr id="4" name="Text Placeholder 3"/>
          <p:cNvSpPr>
            <a:spLocks noGrp="1"/>
          </p:cNvSpPr>
          <p:nvPr>
            <p:ph type="body" sz="half" idx="2"/>
          </p:nvPr>
        </p:nvSpPr>
        <p:spPr>
          <a:xfrm>
            <a:off x="987933" y="1814463"/>
            <a:ext cx="3794760" cy="2194037"/>
          </a:xfrm>
        </p:spPr>
        <p:txBody>
          <a:bodyPr/>
          <a:lstStyle/>
          <a:p>
            <a:r>
              <a:rPr lang="en-US" sz="2400"/>
              <a:t>Natonalism Defintion</a:t>
            </a:r>
            <a:endParaRPr lang="en-US" sz="2400"/>
          </a:p>
          <a:p>
            <a:r>
              <a:rPr lang="en-US" sz="2400"/>
              <a:t>Positive and Negative Outcomes of Nationlism</a:t>
            </a:r>
            <a:endParaRPr lang="en-US" sz="2400"/>
          </a:p>
          <a:p>
            <a:r>
              <a:rPr lang="en-US" sz="2400"/>
              <a:t>Brexit</a:t>
            </a:r>
            <a:endParaRPr lang="en-US"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 name="Google Shape;159;p23"/>
          <p:cNvSpPr/>
          <p:nvPr/>
        </p:nvSpPr>
        <p:spPr>
          <a:xfrm>
            <a:off x="875030" y="0"/>
            <a:ext cx="7126605" cy="1326515"/>
          </a:xfrm>
          <a:prstGeom prst="rect">
            <a:avLst/>
          </a:prstGeom>
          <a:noFill/>
          <a:ln>
            <a:noFill/>
          </a:ln>
        </p:spPr>
        <p:txBody>
          <a:bodyPr spcFirstLastPara="1" wrap="square" lIns="91425" tIns="45700" rIns="91425" bIns="45700" anchor="t" anchorCtr="0">
            <a:noAutofit/>
          </a:bodyPr>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5400" b="0" i="0" u="none" strike="noStrike" kern="0" cap="none" spc="0" normalizeH="0" baseline="0" noProof="0" dirty="0">
                <a:ln>
                  <a:noFill/>
                </a:ln>
                <a:solidFill>
                  <a:srgbClr val="000000"/>
                </a:solidFill>
                <a:effectLst/>
                <a:uLnTx/>
                <a:uFillTx/>
                <a:latin typeface="Arial Black" panose="020B0A04020102020204"/>
                <a:ea typeface="Arial Black" panose="020B0A04020102020204"/>
                <a:cs typeface="Arial Black" panose="020B0A04020102020204"/>
                <a:sym typeface="Arial Black" panose="020B0A04020102020204"/>
              </a:rPr>
              <a:t>Sharing the Planet</a:t>
            </a:r>
            <a:endParaRPr kumimoji="0" lang="en-US" sz="5400" b="0" i="0" u="none" strike="noStrike" kern="0" cap="none" spc="0" normalizeH="0" baseline="0" noProof="0" dirty="0">
              <a:ln>
                <a:noFill/>
              </a:ln>
              <a:solidFill>
                <a:srgbClr val="000000"/>
              </a:solidFill>
              <a:effectLst/>
              <a:uLnTx/>
              <a:uFillTx/>
              <a:latin typeface="Arial Black" panose="020B0A04020102020204"/>
              <a:ea typeface="Arial Black" panose="020B0A04020102020204"/>
              <a:cs typeface="Arial Black" panose="020B0A04020102020204"/>
              <a:sym typeface="Arial Black" panose="020B0A040201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2000" b="0" i="0" u="none" strike="noStrike" kern="0" cap="none" spc="0" normalizeH="0" baseline="0" noProof="0" dirty="0">
                <a:ln>
                  <a:noFill/>
                </a:ln>
                <a:solidFill>
                  <a:srgbClr val="000000"/>
                </a:solidFill>
                <a:effectLst/>
                <a:uLnTx/>
                <a:uFillTx/>
                <a:latin typeface="Arial Black" panose="020B0A04020102020204"/>
                <a:ea typeface="Arial Black" panose="020B0A04020102020204"/>
                <a:cs typeface="Arial Black" panose="020B0A04020102020204"/>
                <a:sym typeface="Arial Black" panose="020B0A04020102020204"/>
              </a:rPr>
              <a:t>IO Theme Questions</a:t>
            </a:r>
            <a:r>
              <a:rPr kumimoji="0" lang="en-US" sz="5400" b="0" i="0" u="none" strike="noStrike" kern="0" cap="none" spc="0" normalizeH="0" baseline="0" noProof="0" dirty="0">
                <a:ln>
                  <a:noFill/>
                </a:ln>
                <a:solidFill>
                  <a:srgbClr val="000000"/>
                </a:solidFill>
                <a:effectLst/>
                <a:uLnTx/>
                <a:uFillTx/>
                <a:latin typeface="Arial Black" panose="020B0A04020102020204"/>
                <a:ea typeface="Arial Black" panose="020B0A04020102020204"/>
                <a:cs typeface="Arial Black" panose="020B0A04020102020204"/>
                <a:sym typeface="Arial Black" panose="020B0A04020102020204"/>
              </a:rPr>
              <a:t> </a:t>
            </a:r>
            <a:endParaRPr kumimoji="0" sz="3200" b="0" i="0" u="none" strike="noStrike" kern="0" cap="none" spc="0" normalizeH="0" baseline="0" noProof="0" dirty="0">
              <a:ln>
                <a:noFill/>
              </a:ln>
              <a:solidFill>
                <a:srgbClr val="000000"/>
              </a:solidFill>
              <a:effectLst/>
              <a:uLnTx/>
              <a:uFillTx/>
              <a:latin typeface="Arial Black" panose="020B0A04020102020204"/>
              <a:ea typeface="Arial Black" panose="020B0A04020102020204"/>
              <a:cs typeface="Arial Black" panose="020B0A04020102020204"/>
              <a:sym typeface="Arial Black" panose="020B0A04020102020204"/>
            </a:endParaRPr>
          </a:p>
        </p:txBody>
      </p:sp>
      <p:sp>
        <p:nvSpPr>
          <p:cNvPr id="2" name="Text Box 1"/>
          <p:cNvSpPr txBox="1"/>
          <p:nvPr/>
        </p:nvSpPr>
        <p:spPr>
          <a:xfrm>
            <a:off x="725805" y="1763395"/>
            <a:ext cx="10977880" cy="2348865"/>
          </a:xfrm>
          <a:prstGeom prst="rect">
            <a:avLst/>
          </a:prstGeom>
          <a:noFill/>
        </p:spPr>
        <p:txBody>
          <a:bodyPr wrap="square" rtlCol="0">
            <a:noAutofit/>
          </a:bodyPr>
          <a:p>
            <a:pPr marL="514350" indent="-514350">
              <a:buAutoNum type="arabicPeriod"/>
            </a:pPr>
            <a:r>
              <a:rPr lang="en-US" altLang="en-US" sz="3200"/>
              <a:t>How has nationalism shaped your country's history?</a:t>
            </a:r>
            <a:endParaRPr lang="en-US" altLang="en-US" sz="3200"/>
          </a:p>
          <a:p>
            <a:pPr marL="514350" indent="-514350">
              <a:buAutoNum type="arabicPeriod"/>
            </a:pPr>
            <a:r>
              <a:rPr lang="en-US" altLang="en-US" sz="3200"/>
              <a:t>Can nationalism exist without excluding others?</a:t>
            </a:r>
            <a:endParaRPr lang="en-US" altLang="en-US" sz="3200"/>
          </a:p>
          <a:p>
            <a:pPr marL="514350" indent="-514350">
              <a:buAutoNum type="arabicPeriod"/>
            </a:pPr>
            <a:r>
              <a:rPr lang="en-US" altLang="en-US" sz="3200"/>
              <a:t>Are modern nationalist movements more positive or negative?</a:t>
            </a:r>
            <a:endParaRPr lang="en-US" altLang="en-US" sz="3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825" y="333374"/>
            <a:ext cx="11106150" cy="992803"/>
          </a:xfrm>
        </p:spPr>
        <p:txBody>
          <a:bodyPr/>
          <a:lstStyle/>
          <a:p>
            <a:r>
              <a:rPr lang="en-US" dirty="0"/>
              <a:t>Nationalism</a:t>
            </a:r>
            <a:endParaRPr lang="en-US" dirty="0"/>
          </a:p>
        </p:txBody>
      </p:sp>
      <p:sp>
        <p:nvSpPr>
          <p:cNvPr id="6" name="Rectangle 5"/>
          <p:cNvSpPr/>
          <p:nvPr/>
        </p:nvSpPr>
        <p:spPr>
          <a:xfrm>
            <a:off x="504825" y="1819275"/>
            <a:ext cx="11106150" cy="4829175"/>
          </a:xfrm>
          <a:prstGeom prst="rec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1047115" y="2033270"/>
            <a:ext cx="10020935" cy="3538220"/>
          </a:xfrm>
          <a:prstGeom prst="rect">
            <a:avLst/>
          </a:prstGeom>
          <a:noFill/>
        </p:spPr>
        <p:txBody>
          <a:bodyPr wrap="square" rtlCol="0">
            <a:spAutoFit/>
          </a:bodyPr>
          <a:p>
            <a:r>
              <a:rPr lang="en-US" altLang="en-US" sz="3200" b="1">
                <a:solidFill>
                  <a:schemeClr val="bg1"/>
                </a:solidFill>
              </a:rPr>
              <a:t>Nationalism</a:t>
            </a:r>
            <a:r>
              <a:rPr lang="en-US" altLang="en-US" sz="3200">
                <a:solidFill>
                  <a:schemeClr val="bg1"/>
                </a:solidFill>
              </a:rPr>
              <a:t> is the belief in the superiority and interests of one’s nation above others, often emphasizing a shared culture, language, or heritage.</a:t>
            </a:r>
            <a:endParaRPr lang="en-US" altLang="en-US" sz="3200">
              <a:solidFill>
                <a:schemeClr val="bg1"/>
              </a:solidFill>
            </a:endParaRPr>
          </a:p>
          <a:p>
            <a:endParaRPr lang="en-US" altLang="en-US" sz="3200">
              <a:solidFill>
                <a:schemeClr val="bg1"/>
              </a:solidFill>
            </a:endParaRPr>
          </a:p>
          <a:p>
            <a:r>
              <a:rPr lang="en-US" altLang="en-US" sz="3200" b="1">
                <a:solidFill>
                  <a:schemeClr val="bg1"/>
                </a:solidFill>
              </a:rPr>
              <a:t>Elements:</a:t>
            </a:r>
            <a:r>
              <a:rPr lang="en-US" altLang="en-US" sz="3200">
                <a:solidFill>
                  <a:schemeClr val="bg1"/>
                </a:solidFill>
              </a:rPr>
              <a:t> Common identity, unity, pride in national achievements, and advocacy for independence or sovereignty</a:t>
            </a:r>
            <a:endParaRPr lang="en-US" altLang="en-US" sz="3200">
              <a:solidFill>
                <a:schemeClr val="bg1"/>
              </a:solidFill>
            </a:endParaRPr>
          </a:p>
        </p:txBody>
      </p:sp>
      <p:pic>
        <p:nvPicPr>
          <p:cNvPr id="3" name="Picture 2"/>
          <p:cNvPicPr>
            <a:picLocks noChangeAspect="1"/>
          </p:cNvPicPr>
          <p:nvPr/>
        </p:nvPicPr>
        <p:blipFill>
          <a:blip r:embed="rId1"/>
          <a:stretch>
            <a:fillRect/>
          </a:stretch>
        </p:blipFill>
        <p:spPr>
          <a:xfrm>
            <a:off x="9870440" y="4679315"/>
            <a:ext cx="1506220" cy="18408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2156841" y="198247"/>
            <a:ext cx="7729728" cy="1188720"/>
          </a:xfrm>
        </p:spPr>
        <p:txBody>
          <a:bodyPr/>
          <a:p>
            <a:r>
              <a:rPr lang="en-US"/>
              <a:t>Types of Nationalism</a:t>
            </a:r>
            <a:endParaRPr lang="en-US"/>
          </a:p>
        </p:txBody>
      </p:sp>
      <p:sp>
        <p:nvSpPr>
          <p:cNvPr id="6" name="Content Placeholder 5"/>
          <p:cNvSpPr>
            <a:spLocks noGrp="1"/>
          </p:cNvSpPr>
          <p:nvPr>
            <p:ph idx="1"/>
          </p:nvPr>
        </p:nvSpPr>
        <p:spPr>
          <a:xfrm>
            <a:off x="762635" y="1903095"/>
            <a:ext cx="10753725" cy="3921760"/>
          </a:xfrm>
        </p:spPr>
        <p:txBody>
          <a:bodyPr/>
          <a:p>
            <a:r>
              <a:rPr lang="en-US" altLang="en-US" sz="2800"/>
              <a:t>Civic Nationalism: Inclusive, based on shared values and political beliefs (e.g., American Revolution).</a:t>
            </a:r>
            <a:endParaRPr lang="en-US" altLang="en-US" sz="2800"/>
          </a:p>
          <a:p>
            <a:r>
              <a:rPr lang="en-US" altLang="en-US" sz="2800"/>
              <a:t>Ethnic Nationalism: Exclusive, based on ethnicity or heritage (e.g., Nazi Germany).</a:t>
            </a:r>
            <a:endParaRPr lang="en-US" altLang="en-US" sz="2800"/>
          </a:p>
          <a:p>
            <a:r>
              <a:rPr lang="en-US" altLang="en-US" sz="2800"/>
              <a:t>Cultural Nationalism: Preservation and promotion of national culture.</a:t>
            </a:r>
            <a:endParaRPr lang="en-US" altLang="en-US" sz="2800"/>
          </a:p>
          <a:p>
            <a:r>
              <a:rPr lang="en-US" altLang="en-US" sz="2800"/>
              <a:t>Economic Nationalism: Emphasis on protecting national industries and resources</a:t>
            </a:r>
            <a:endParaRPr lang="en-US" altLang="en-US"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825" y="333374"/>
            <a:ext cx="11106150" cy="992803"/>
          </a:xfrm>
        </p:spPr>
        <p:txBody>
          <a:bodyPr/>
          <a:lstStyle/>
          <a:p>
            <a:r>
              <a:rPr lang="en-US" dirty="0">
                <a:solidFill>
                  <a:srgbClr val="00B050"/>
                </a:solidFill>
              </a:rPr>
              <a:t>Positive</a:t>
            </a:r>
            <a:r>
              <a:rPr lang="en-US" dirty="0"/>
              <a:t> Outcomes of Nationalism</a:t>
            </a:r>
            <a:endParaRPr lang="en-US" dirty="0"/>
          </a:p>
        </p:txBody>
      </p:sp>
      <p:sp>
        <p:nvSpPr>
          <p:cNvPr id="6" name="Rectangle 5"/>
          <p:cNvSpPr/>
          <p:nvPr/>
        </p:nvSpPr>
        <p:spPr>
          <a:xfrm>
            <a:off x="504825" y="1819275"/>
            <a:ext cx="11106150" cy="4829175"/>
          </a:xfrm>
          <a:prstGeom prst="rec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893445" y="1917065"/>
            <a:ext cx="10717530" cy="5135880"/>
          </a:xfrm>
          <a:prstGeom prst="rect">
            <a:avLst/>
          </a:prstGeom>
          <a:noFill/>
        </p:spPr>
        <p:txBody>
          <a:bodyPr wrap="square" rtlCol="0">
            <a:noAutofit/>
          </a:bodyPr>
          <a:p>
            <a:pPr indent="0" fontAlgn="auto">
              <a:spcBef>
                <a:spcPts val="600"/>
              </a:spcBef>
              <a:buFont typeface="Arial" panose="020B0604020202020204" pitchFamily="34" charset="0"/>
              <a:buNone/>
            </a:pPr>
            <a:r>
              <a:rPr lang="en-US" altLang="en-US" sz="2800" b="1">
                <a:solidFill>
                  <a:schemeClr val="bg1"/>
                </a:solidFill>
                <a:latin typeface="Times New Roman" panose="02020603050405020304" charset="0"/>
                <a:cs typeface="Times New Roman" panose="02020603050405020304" charset="0"/>
              </a:rPr>
              <a:t>Unification of Nations:</a:t>
            </a:r>
            <a:endParaRPr lang="en-US" altLang="en-US" sz="2800" b="1">
              <a:solidFill>
                <a:schemeClr val="bg1"/>
              </a:solidFill>
              <a:latin typeface="Times New Roman" panose="02020603050405020304" charset="0"/>
              <a:cs typeface="Times New Roman" panose="02020603050405020304" charset="0"/>
            </a:endParaRPr>
          </a:p>
          <a:p>
            <a:pPr indent="0" fontAlgn="auto">
              <a:spcBef>
                <a:spcPts val="600"/>
              </a:spcBef>
              <a:buFont typeface="Arial" panose="020B0604020202020204" pitchFamily="34" charset="0"/>
              <a:buNone/>
            </a:pPr>
            <a:r>
              <a:rPr lang="en-US" altLang="en-US" sz="2800">
                <a:solidFill>
                  <a:schemeClr val="bg1"/>
                </a:solidFill>
                <a:latin typeface="Times New Roman" panose="02020603050405020304" charset="0"/>
                <a:cs typeface="Times New Roman" panose="02020603050405020304" charset="0"/>
              </a:rPr>
              <a:t>Example: German Unification (1871) under Otto von Bismarck, which created a strong, centralized state.</a:t>
            </a:r>
            <a:endParaRPr lang="en-US" altLang="en-US" sz="2800">
              <a:solidFill>
                <a:schemeClr val="bg1"/>
              </a:solidFill>
              <a:latin typeface="Times New Roman" panose="02020603050405020304" charset="0"/>
              <a:cs typeface="Times New Roman" panose="02020603050405020304" charset="0"/>
            </a:endParaRPr>
          </a:p>
          <a:p>
            <a:pPr indent="0" fontAlgn="auto">
              <a:spcBef>
                <a:spcPts val="600"/>
              </a:spcBef>
              <a:buFont typeface="Arial" panose="020B0604020202020204" pitchFamily="34" charset="0"/>
              <a:buNone/>
            </a:pPr>
            <a:r>
              <a:rPr lang="en-US" altLang="en-US" sz="2800" b="1">
                <a:solidFill>
                  <a:schemeClr val="bg1"/>
                </a:solidFill>
                <a:latin typeface="Times New Roman" panose="02020603050405020304" charset="0"/>
                <a:cs typeface="Times New Roman" panose="02020603050405020304" charset="0"/>
              </a:rPr>
              <a:t>Independence Movements:</a:t>
            </a:r>
            <a:endParaRPr lang="en-US" altLang="en-US" sz="2800" b="1">
              <a:solidFill>
                <a:schemeClr val="bg1"/>
              </a:solidFill>
              <a:latin typeface="Times New Roman" panose="02020603050405020304" charset="0"/>
              <a:cs typeface="Times New Roman" panose="02020603050405020304" charset="0"/>
            </a:endParaRPr>
          </a:p>
          <a:p>
            <a:pPr indent="0" fontAlgn="auto">
              <a:spcBef>
                <a:spcPts val="600"/>
              </a:spcBef>
              <a:buFont typeface="Arial" panose="020B0604020202020204" pitchFamily="34" charset="0"/>
              <a:buNone/>
            </a:pPr>
            <a:r>
              <a:rPr lang="en-US" altLang="en-US" sz="2800">
                <a:solidFill>
                  <a:schemeClr val="bg1"/>
                </a:solidFill>
                <a:latin typeface="Times New Roman" panose="02020603050405020304" charset="0"/>
                <a:cs typeface="Times New Roman" panose="02020603050405020304" charset="0"/>
              </a:rPr>
              <a:t>Example: Indian Independence (1947)—nationalism united diverse groups against colonial rule.</a:t>
            </a:r>
            <a:endParaRPr lang="en-US" altLang="en-US" sz="2800">
              <a:solidFill>
                <a:schemeClr val="bg1"/>
              </a:solidFill>
              <a:latin typeface="Times New Roman" panose="02020603050405020304" charset="0"/>
              <a:cs typeface="Times New Roman" panose="02020603050405020304" charset="0"/>
            </a:endParaRPr>
          </a:p>
          <a:p>
            <a:pPr indent="0" fontAlgn="auto">
              <a:spcBef>
                <a:spcPts val="600"/>
              </a:spcBef>
              <a:buFont typeface="Arial" panose="020B0604020202020204" pitchFamily="34" charset="0"/>
              <a:buNone/>
            </a:pPr>
            <a:r>
              <a:rPr lang="en-US" altLang="en-US" sz="2800" b="1">
                <a:solidFill>
                  <a:schemeClr val="bg1"/>
                </a:solidFill>
                <a:latin typeface="Times New Roman" panose="02020603050405020304" charset="0"/>
                <a:cs typeface="Times New Roman" panose="02020603050405020304" charset="0"/>
              </a:rPr>
              <a:t>Cultural Renaissance:</a:t>
            </a:r>
            <a:endParaRPr lang="en-US" altLang="en-US" sz="2800" b="1">
              <a:solidFill>
                <a:schemeClr val="bg1"/>
              </a:solidFill>
              <a:latin typeface="Times New Roman" panose="02020603050405020304" charset="0"/>
              <a:cs typeface="Times New Roman" panose="02020603050405020304" charset="0"/>
            </a:endParaRPr>
          </a:p>
          <a:p>
            <a:pPr indent="0" fontAlgn="auto">
              <a:spcBef>
                <a:spcPts val="600"/>
              </a:spcBef>
              <a:buFont typeface="Arial" panose="020B0604020202020204" pitchFamily="34" charset="0"/>
              <a:buNone/>
            </a:pPr>
            <a:r>
              <a:rPr lang="en-US" altLang="en-US" sz="2800">
                <a:solidFill>
                  <a:schemeClr val="bg1"/>
                </a:solidFill>
                <a:latin typeface="Times New Roman" panose="02020603050405020304" charset="0"/>
                <a:cs typeface="Times New Roman" panose="02020603050405020304" charset="0"/>
              </a:rPr>
              <a:t>Example: Irish Gaelic Revival in the late 19th century, which preserved and promoted Irish language and culture.</a:t>
            </a:r>
            <a:endParaRPr lang="en-US" altLang="en-US" sz="2800">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825" y="333374"/>
            <a:ext cx="11106150" cy="992803"/>
          </a:xfrm>
        </p:spPr>
        <p:txBody>
          <a:bodyPr/>
          <a:lstStyle/>
          <a:p>
            <a:r>
              <a:rPr lang="en-US" dirty="0">
                <a:solidFill>
                  <a:srgbClr val="FF0000"/>
                </a:solidFill>
              </a:rPr>
              <a:t>Negative</a:t>
            </a:r>
            <a:r>
              <a:rPr lang="en-US" dirty="0"/>
              <a:t> Outcomes of Nationalism</a:t>
            </a:r>
            <a:endParaRPr lang="en-US" dirty="0"/>
          </a:p>
        </p:txBody>
      </p:sp>
      <p:sp>
        <p:nvSpPr>
          <p:cNvPr id="6" name="Rectangle 5"/>
          <p:cNvSpPr/>
          <p:nvPr/>
        </p:nvSpPr>
        <p:spPr>
          <a:xfrm>
            <a:off x="504825" y="1819275"/>
            <a:ext cx="11106150" cy="4829175"/>
          </a:xfrm>
          <a:prstGeom prst="rec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893445" y="1917065"/>
            <a:ext cx="10717530" cy="5135880"/>
          </a:xfrm>
          <a:prstGeom prst="rect">
            <a:avLst/>
          </a:prstGeom>
          <a:noFill/>
        </p:spPr>
        <p:txBody>
          <a:bodyPr wrap="square" rtlCol="0">
            <a:noAutofit/>
          </a:bodyPr>
          <a:p>
            <a:pPr indent="0" fontAlgn="auto">
              <a:spcBef>
                <a:spcPts val="600"/>
              </a:spcBef>
              <a:buFont typeface="Arial" panose="020B0604020202020204" pitchFamily="34" charset="0"/>
              <a:buNone/>
            </a:pPr>
            <a:r>
              <a:rPr lang="en-US" altLang="en-US" sz="2800" b="1">
                <a:solidFill>
                  <a:schemeClr val="bg1"/>
                </a:solidFill>
                <a:latin typeface="Times New Roman" panose="02020603050405020304" charset="0"/>
                <a:cs typeface="Times New Roman" panose="02020603050405020304" charset="0"/>
              </a:rPr>
              <a:t>Conflicts and Wars:</a:t>
            </a:r>
            <a:endParaRPr lang="en-US" altLang="en-US" sz="2800" b="1">
              <a:solidFill>
                <a:schemeClr val="bg1"/>
              </a:solidFill>
              <a:latin typeface="Times New Roman" panose="02020603050405020304" charset="0"/>
              <a:cs typeface="Times New Roman" panose="02020603050405020304" charset="0"/>
            </a:endParaRPr>
          </a:p>
          <a:p>
            <a:pPr indent="0" fontAlgn="auto">
              <a:spcBef>
                <a:spcPts val="600"/>
              </a:spcBef>
              <a:buFont typeface="Arial" panose="020B0604020202020204" pitchFamily="34" charset="0"/>
              <a:buNone/>
            </a:pPr>
            <a:r>
              <a:rPr lang="en-US" altLang="en-US" sz="2800">
                <a:solidFill>
                  <a:schemeClr val="bg1"/>
                </a:solidFill>
                <a:latin typeface="Times New Roman" panose="02020603050405020304" charset="0"/>
                <a:cs typeface="Times New Roman" panose="02020603050405020304" charset="0"/>
              </a:rPr>
              <a:t>Example: World War I—excessive nationalism fueled tensions between European nations.</a:t>
            </a:r>
            <a:endParaRPr lang="en-US" altLang="en-US" sz="2800">
              <a:solidFill>
                <a:schemeClr val="bg1"/>
              </a:solidFill>
              <a:latin typeface="Times New Roman" panose="02020603050405020304" charset="0"/>
              <a:cs typeface="Times New Roman" panose="02020603050405020304" charset="0"/>
            </a:endParaRPr>
          </a:p>
          <a:p>
            <a:pPr indent="0" fontAlgn="auto">
              <a:spcBef>
                <a:spcPts val="600"/>
              </a:spcBef>
              <a:buFont typeface="Arial" panose="020B0604020202020204" pitchFamily="34" charset="0"/>
              <a:buNone/>
            </a:pPr>
            <a:r>
              <a:rPr lang="en-US" altLang="en-US" sz="2800" b="1">
                <a:solidFill>
                  <a:schemeClr val="bg1"/>
                </a:solidFill>
                <a:latin typeface="Times New Roman" panose="02020603050405020304" charset="0"/>
                <a:cs typeface="Times New Roman" panose="02020603050405020304" charset="0"/>
              </a:rPr>
              <a:t>Exclusion and Oppression:</a:t>
            </a:r>
            <a:endParaRPr lang="en-US" altLang="en-US" sz="2800" b="1">
              <a:solidFill>
                <a:schemeClr val="bg1"/>
              </a:solidFill>
              <a:latin typeface="Times New Roman" panose="02020603050405020304" charset="0"/>
              <a:cs typeface="Times New Roman" panose="02020603050405020304" charset="0"/>
            </a:endParaRPr>
          </a:p>
          <a:p>
            <a:pPr indent="0" fontAlgn="auto">
              <a:spcBef>
                <a:spcPts val="600"/>
              </a:spcBef>
              <a:buFont typeface="Arial" panose="020B0604020202020204" pitchFamily="34" charset="0"/>
              <a:buNone/>
            </a:pPr>
            <a:r>
              <a:rPr lang="en-US" altLang="en-US" sz="2800">
                <a:solidFill>
                  <a:schemeClr val="bg1"/>
                </a:solidFill>
                <a:latin typeface="Times New Roman" panose="02020603050405020304" charset="0"/>
                <a:cs typeface="Times New Roman" panose="02020603050405020304" charset="0"/>
              </a:rPr>
              <a:t>Example: Nazi Germany—ethnic nationalism led to the Holocaust and World War II.</a:t>
            </a:r>
            <a:endParaRPr lang="en-US" altLang="en-US" sz="2800">
              <a:solidFill>
                <a:schemeClr val="bg1"/>
              </a:solidFill>
              <a:latin typeface="Times New Roman" panose="02020603050405020304" charset="0"/>
              <a:cs typeface="Times New Roman" panose="02020603050405020304" charset="0"/>
            </a:endParaRPr>
          </a:p>
          <a:p>
            <a:pPr indent="0" fontAlgn="auto">
              <a:spcBef>
                <a:spcPts val="600"/>
              </a:spcBef>
              <a:buFont typeface="Arial" panose="020B0604020202020204" pitchFamily="34" charset="0"/>
              <a:buNone/>
            </a:pPr>
            <a:r>
              <a:rPr lang="en-US" altLang="en-US" sz="2800" b="1">
                <a:solidFill>
                  <a:schemeClr val="bg1"/>
                </a:solidFill>
                <a:latin typeface="Times New Roman" panose="02020603050405020304" charset="0"/>
                <a:cs typeface="Times New Roman" panose="02020603050405020304" charset="0"/>
              </a:rPr>
              <a:t>Ethnic Cleansing and Division:</a:t>
            </a:r>
            <a:endParaRPr lang="en-US" altLang="en-US" sz="2800" b="1">
              <a:solidFill>
                <a:schemeClr val="bg1"/>
              </a:solidFill>
              <a:latin typeface="Times New Roman" panose="02020603050405020304" charset="0"/>
              <a:cs typeface="Times New Roman" panose="02020603050405020304" charset="0"/>
            </a:endParaRPr>
          </a:p>
          <a:p>
            <a:pPr indent="0" fontAlgn="auto">
              <a:spcBef>
                <a:spcPts val="600"/>
              </a:spcBef>
              <a:buFont typeface="Arial" panose="020B0604020202020204" pitchFamily="34" charset="0"/>
              <a:buNone/>
            </a:pPr>
            <a:r>
              <a:rPr lang="en-US" altLang="en-US" sz="2800">
                <a:solidFill>
                  <a:schemeClr val="bg1"/>
                </a:solidFill>
                <a:latin typeface="Times New Roman" panose="02020603050405020304" charset="0"/>
                <a:cs typeface="Times New Roman" panose="02020603050405020304" charset="0"/>
              </a:rPr>
              <a:t>Example: Rwandan Genocide (1994)—nationalistic and ethnic tensions between Hutus and Tutsis.</a:t>
            </a:r>
            <a:endParaRPr lang="en-US" altLang="en-US" sz="2800">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825" y="333374"/>
            <a:ext cx="11106150" cy="992803"/>
          </a:xfrm>
        </p:spPr>
        <p:txBody>
          <a:bodyPr/>
          <a:lstStyle/>
          <a:p>
            <a:r>
              <a:rPr lang="en-US" dirty="0"/>
              <a:t>Brexit</a:t>
            </a:r>
            <a:endParaRPr lang="en-US" dirty="0"/>
          </a:p>
        </p:txBody>
      </p:sp>
      <p:sp>
        <p:nvSpPr>
          <p:cNvPr id="6" name="Rectangle 5"/>
          <p:cNvSpPr/>
          <p:nvPr/>
        </p:nvSpPr>
        <p:spPr>
          <a:xfrm>
            <a:off x="504825" y="1819275"/>
            <a:ext cx="11106150" cy="4829175"/>
          </a:xfrm>
          <a:prstGeom prst="rec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1089660" y="2249170"/>
            <a:ext cx="10128885" cy="3919855"/>
          </a:xfrm>
          <a:prstGeom prst="rect">
            <a:avLst/>
          </a:prstGeom>
          <a:noFill/>
        </p:spPr>
        <p:txBody>
          <a:bodyPr wrap="square" rtlCol="0">
            <a:noAutofit/>
          </a:bodyPr>
          <a:p>
            <a:r>
              <a:rPr lang="en-US" sz="3600">
                <a:solidFill>
                  <a:schemeClr val="bg1"/>
                </a:solidFill>
              </a:rPr>
              <a:t>“Brexit” is the term used for the UK’s decision to leave the European Union after over 40 years. The decision was brought forward by the Prime Minister, voted on by the people and implemented by Parliment.  After a two-year negotiation period, the UK officially left the EU in 2019.</a:t>
            </a:r>
            <a:endParaRPr lang="en-US" sz="360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1"/>
          <p:cNvSpPr>
            <a:spLocks noGrp="1"/>
          </p:cNvSpPr>
          <p:nvPr/>
        </p:nvSpPr>
        <p:spPr>
          <a:xfrm>
            <a:off x="1452245" y="186690"/>
            <a:ext cx="9485630" cy="1136015"/>
          </a:xfrm>
          <a:prstGeom prst="rect">
            <a:avLst/>
          </a:prstGeom>
          <a:solidFill>
            <a:sysClr val="window" lastClr="FFFFFF"/>
          </a:solidFill>
          <a:ln w="31750" cap="sq">
            <a:solidFill>
              <a:srgbClr val="000000">
                <a:lumMod val="75000"/>
                <a:lumOff val="25000"/>
              </a:srgb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000000">
                    <a:lumMod val="85000"/>
                    <a:lumOff val="15000"/>
                  </a:srgbClr>
                </a:solidFill>
                <a:latin typeface="Gill Sans MT" panose="020B0502020104020203" charset="0"/>
                <a:ea typeface="+mn-ea"/>
                <a:cs typeface="+mn-ea"/>
              </a:defRPr>
            </a:lvl1pPr>
          </a:lstStyle>
          <a:p>
            <a:r>
              <a:rPr lang="en-US"/>
              <a:t>The European Union</a:t>
            </a:r>
            <a:endParaRPr lang="en-US"/>
          </a:p>
        </p:txBody>
      </p:sp>
      <p:sp>
        <p:nvSpPr>
          <p:cNvPr id="6" name="Text Box 5"/>
          <p:cNvSpPr txBox="1"/>
          <p:nvPr/>
        </p:nvSpPr>
        <p:spPr>
          <a:xfrm>
            <a:off x="183515" y="2397760"/>
            <a:ext cx="5868035" cy="4080510"/>
          </a:xfrm>
          <a:prstGeom prst="rect">
            <a:avLst/>
          </a:prstGeom>
          <a:noFill/>
        </p:spPr>
        <p:txBody>
          <a:bodyPr wrap="square" rtlCol="0">
            <a:noAutofit/>
          </a:bodyPr>
          <a:p>
            <a:pPr marL="457200" indent="-457200">
              <a:buFont typeface="Arial" panose="020B0604020202020204" pitchFamily="34" charset="0"/>
              <a:buChar char="•"/>
            </a:pPr>
            <a:r>
              <a:rPr lang="en-US" sz="2800"/>
              <a:t>Shared Currency: The Euro</a:t>
            </a:r>
            <a:endParaRPr lang="en-US" sz="2800"/>
          </a:p>
          <a:p>
            <a:pPr marL="457200" indent="-457200">
              <a:buFont typeface="Arial" panose="020B0604020202020204" pitchFamily="34" charset="0"/>
              <a:buChar char="•"/>
            </a:pPr>
            <a:r>
              <a:rPr lang="en-US" sz="2800"/>
              <a:t>One Market (with the same Trade Agreements)</a:t>
            </a:r>
            <a:endParaRPr lang="en-US" sz="2800"/>
          </a:p>
          <a:p>
            <a:pPr marL="457200" indent="-457200">
              <a:buFont typeface="Arial" panose="020B0604020202020204" pitchFamily="34" charset="0"/>
              <a:buChar char="•"/>
            </a:pPr>
            <a:r>
              <a:rPr lang="en-US" sz="2800"/>
              <a:t>Ease of Movement for Citizens</a:t>
            </a:r>
            <a:endParaRPr lang="en-US" sz="2800"/>
          </a:p>
          <a:p>
            <a:pPr marL="457200" indent="-457200">
              <a:buFont typeface="Arial" panose="020B0604020202020204" pitchFamily="34" charset="0"/>
              <a:buChar char="•"/>
            </a:pPr>
            <a:r>
              <a:rPr lang="en-US" sz="2800"/>
              <a:t>Mutual Support (to emergencies)</a:t>
            </a:r>
            <a:endParaRPr lang="en-US" sz="2800"/>
          </a:p>
          <a:p>
            <a:pPr marL="457200" indent="-457200">
              <a:buFont typeface="Arial" panose="020B0604020202020204" pitchFamily="34" charset="0"/>
              <a:buChar char="•"/>
            </a:pPr>
            <a:r>
              <a:rPr lang="en-US" sz="2800"/>
              <a:t>Collective Response</a:t>
            </a:r>
            <a:endParaRPr lang="en-US" sz="2800"/>
          </a:p>
        </p:txBody>
      </p:sp>
      <p:sp>
        <p:nvSpPr>
          <p:cNvPr id="7" name="Text Box 6"/>
          <p:cNvSpPr txBox="1"/>
          <p:nvPr/>
        </p:nvSpPr>
        <p:spPr>
          <a:xfrm>
            <a:off x="5956300" y="2397760"/>
            <a:ext cx="5868035" cy="4080510"/>
          </a:xfrm>
          <a:prstGeom prst="rect">
            <a:avLst/>
          </a:prstGeom>
          <a:noFill/>
        </p:spPr>
        <p:txBody>
          <a:bodyPr wrap="square" rtlCol="0">
            <a:noAutofit/>
          </a:bodyPr>
          <a:p>
            <a:pPr marL="457200" indent="-457200">
              <a:buFont typeface="Arial" panose="020B0604020202020204" pitchFamily="34" charset="0"/>
              <a:buChar char="•"/>
            </a:pPr>
            <a:r>
              <a:rPr lang="en-US" sz="2800"/>
              <a:t>Loss of Sovereignty</a:t>
            </a:r>
            <a:endParaRPr lang="en-US" sz="2800"/>
          </a:p>
          <a:p>
            <a:pPr marL="457200" indent="-457200">
              <a:buFont typeface="Arial" panose="020B0604020202020204" pitchFamily="34" charset="0"/>
              <a:buChar char="•"/>
            </a:pPr>
            <a:r>
              <a:rPr lang="en-US" sz="2800"/>
              <a:t>Budget Contributions</a:t>
            </a:r>
            <a:endParaRPr lang="en-US" sz="2800"/>
          </a:p>
          <a:p>
            <a:pPr marL="457200" indent="-457200">
              <a:buFont typeface="Arial" panose="020B0604020202020204" pitchFamily="34" charset="0"/>
              <a:buChar char="•"/>
            </a:pPr>
            <a:r>
              <a:rPr lang="en-US" sz="2800"/>
              <a:t>Overregulation</a:t>
            </a:r>
            <a:endParaRPr lang="en-US" sz="2800"/>
          </a:p>
          <a:p>
            <a:pPr marL="457200" indent="-457200">
              <a:buFont typeface="Arial" panose="020B0604020202020204" pitchFamily="34" charset="0"/>
              <a:buChar char="•"/>
            </a:pPr>
            <a:r>
              <a:rPr lang="en-US" sz="2800"/>
              <a:t>Divergent (political) Interests</a:t>
            </a:r>
            <a:endParaRPr lang="en-US" sz="2800"/>
          </a:p>
          <a:p>
            <a:pPr marL="457200" indent="-457200">
              <a:buFont typeface="Arial" panose="020B0604020202020204" pitchFamily="34" charset="0"/>
              <a:buChar char="•"/>
            </a:pPr>
            <a:r>
              <a:rPr lang="en-US" sz="2800"/>
              <a:t>Shared Risk</a:t>
            </a:r>
            <a:endParaRPr lang="en-US" sz="2800"/>
          </a:p>
        </p:txBody>
      </p:sp>
      <p:sp>
        <p:nvSpPr>
          <p:cNvPr id="8" name="Text Box 7"/>
          <p:cNvSpPr txBox="1"/>
          <p:nvPr/>
        </p:nvSpPr>
        <p:spPr>
          <a:xfrm>
            <a:off x="297180" y="1543685"/>
            <a:ext cx="4909185" cy="645160"/>
          </a:xfrm>
          <a:prstGeom prst="rect">
            <a:avLst/>
          </a:prstGeom>
          <a:noFill/>
        </p:spPr>
        <p:txBody>
          <a:bodyPr wrap="square" rtlCol="0">
            <a:spAutoFit/>
          </a:bodyPr>
          <a:p>
            <a:r>
              <a:rPr lang="en-US" sz="3600" b="1"/>
              <a:t>Advantages</a:t>
            </a:r>
            <a:endParaRPr lang="en-US" sz="3600" b="1"/>
          </a:p>
        </p:txBody>
      </p:sp>
      <p:sp>
        <p:nvSpPr>
          <p:cNvPr id="9" name="Text Box 8"/>
          <p:cNvSpPr txBox="1"/>
          <p:nvPr/>
        </p:nvSpPr>
        <p:spPr>
          <a:xfrm>
            <a:off x="6051550" y="1470660"/>
            <a:ext cx="4909185" cy="645160"/>
          </a:xfrm>
          <a:prstGeom prst="rect">
            <a:avLst/>
          </a:prstGeom>
          <a:noFill/>
        </p:spPr>
        <p:txBody>
          <a:bodyPr wrap="square" rtlCol="0">
            <a:spAutoFit/>
          </a:bodyPr>
          <a:p>
            <a:r>
              <a:rPr lang="en-US" sz="3600" b="1"/>
              <a:t>Disadvantages</a:t>
            </a:r>
            <a:endParaRPr lang="en-US" sz="3600" b="1"/>
          </a:p>
        </p:txBody>
      </p:sp>
    </p:spTree>
  </p:cSld>
  <p:clrMapOvr>
    <a:masterClrMapping/>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0</TotalTime>
  <Words>2813</Words>
  <Application>WPS Presentation</Application>
  <PresentationFormat>Widescreen</PresentationFormat>
  <Paragraphs>82</Paragraphs>
  <Slides>15</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15</vt:i4>
      </vt:variant>
    </vt:vector>
  </HeadingPairs>
  <TitlesOfParts>
    <vt:vector size="28" baseType="lpstr">
      <vt:lpstr>Arial</vt:lpstr>
      <vt:lpstr>宋体</vt:lpstr>
      <vt:lpstr>Wingdings</vt:lpstr>
      <vt:lpstr>Calibri</vt:lpstr>
      <vt:lpstr>Arial</vt:lpstr>
      <vt:lpstr>Malgun Gothic</vt:lpstr>
      <vt:lpstr>Arial Black</vt:lpstr>
      <vt:lpstr>Times New Roman</vt:lpstr>
      <vt:lpstr>Gill Sans MT</vt:lpstr>
      <vt:lpstr>微软雅黑</vt:lpstr>
      <vt:lpstr>Arial Unicode MS</vt:lpstr>
      <vt:lpstr>Parcel</vt:lpstr>
      <vt:lpstr>1_Office Theme</vt:lpstr>
      <vt:lpstr>PowerPoint 演示文稿</vt:lpstr>
      <vt:lpstr>Today’s Class</vt:lpstr>
      <vt:lpstr>PowerPoint 演示文稿</vt:lpstr>
      <vt:lpstr>Nationalism</vt:lpstr>
      <vt:lpstr>Types of Nationalism</vt:lpstr>
      <vt:lpstr>Positive Outcomes of Nationalism</vt:lpstr>
      <vt:lpstr>Negative Outcomes of Nationalism</vt:lpstr>
      <vt:lpstr>The European Union (EU)</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WPS_1724734273</cp:lastModifiedBy>
  <cp:revision>16</cp:revision>
  <dcterms:created xsi:type="dcterms:W3CDTF">2024-08-27T23:49:00Z</dcterms:created>
  <dcterms:modified xsi:type="dcterms:W3CDTF">2024-11-27T22:33:08Z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E0211C987ED94A5485C0E5367021B3DE_13</vt:lpwstr>
  </property>
  <property fmtid="{D5CDD505-2E9C-101B-9397-08002B2CF9AE}" pid="3" name="KSOProductBuildVer">
    <vt:lpwstr>1033-12.2.0.18911</vt:lpwstr>
  </property>
</Properties>
</file>